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9"/>
  </p:notesMasterIdLst>
  <p:sldIdLst>
    <p:sldId id="256" r:id="rId2"/>
    <p:sldId id="261" r:id="rId3"/>
    <p:sldId id="308" r:id="rId4"/>
    <p:sldId id="307" r:id="rId5"/>
    <p:sldId id="309" r:id="rId6"/>
    <p:sldId id="310" r:id="rId7"/>
    <p:sldId id="311" r:id="rId8"/>
    <p:sldId id="312" r:id="rId9"/>
    <p:sldId id="313" r:id="rId10"/>
    <p:sldId id="314" r:id="rId11"/>
    <p:sldId id="316" r:id="rId12"/>
    <p:sldId id="317" r:id="rId13"/>
    <p:sldId id="318" r:id="rId14"/>
    <p:sldId id="319" r:id="rId15"/>
    <p:sldId id="320" r:id="rId16"/>
    <p:sldId id="302" r:id="rId17"/>
    <p:sldId id="301" r:id="rId18"/>
  </p:sldIdLst>
  <p:sldSz cx="9144000" cy="5143500" type="screen16x9"/>
  <p:notesSz cx="6858000" cy="9144000"/>
  <p:embeddedFontLst>
    <p:embeddedFont>
      <p:font typeface="Roboto Slab Light" panose="02000000000000000000" pitchFamily="2" charset="0"/>
      <p:regular r:id="rId20"/>
      <p:bold r:id="rId21"/>
    </p:embeddedFont>
    <p:embeddedFont>
      <p:font typeface="Lato Light" panose="020F0302020204030203" pitchFamily="34"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7BC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34B2FC-1230-4299-92AC-9D111FDB3CAA}">
  <a:tblStyle styleId="{2734B2FC-1230-4299-92AC-9D111FDB3CA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618"/>
    <p:restoredTop sz="93710"/>
  </p:normalViewPr>
  <p:slideViewPr>
    <p:cSldViewPr snapToGrid="0" snapToObjects="1">
      <p:cViewPr varScale="1">
        <p:scale>
          <a:sx n="209" d="100"/>
          <a:sy n="209" d="100"/>
        </p:scale>
        <p:origin x="12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Shape 3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7" name="Shape 3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426896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02590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326127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45962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390237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2671709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68076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Shape 5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1" name="Shape 5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51674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54121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52726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355726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440569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090563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66825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1" name="Shape 4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515369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Shape 10"/>
          <p:cNvSpPr/>
          <p:nvPr/>
        </p:nvSpPr>
        <p:spPr>
          <a:xfrm>
            <a:off x="2630450" y="630150"/>
            <a:ext cx="3883200" cy="38832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a:off x="5908250" y="4660825"/>
            <a:ext cx="605400" cy="6054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2081694" y="771271"/>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6513651" y="161669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2362484" y="1670133"/>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a:off x="6818461" y="1338692"/>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2300611" y="990190"/>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1" name="Shape 21"/>
          <p:cNvGrpSpPr/>
          <p:nvPr/>
        </p:nvGrpSpPr>
        <p:grpSpPr>
          <a:xfrm>
            <a:off x="3001075" y="4182123"/>
            <a:ext cx="508851" cy="478711"/>
            <a:chOff x="5972700" y="2330200"/>
            <a:chExt cx="411625" cy="387275"/>
          </a:xfrm>
        </p:grpSpPr>
        <p:sp>
          <p:nvSpPr>
            <p:cNvPr id="22" name="Shape 22"/>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 name="Shape 24"/>
          <p:cNvGrpSpPr/>
          <p:nvPr/>
        </p:nvGrpSpPr>
        <p:grpSpPr>
          <a:xfrm>
            <a:off x="5861768" y="506559"/>
            <a:ext cx="524975" cy="832145"/>
            <a:chOff x="6718575" y="2318625"/>
            <a:chExt cx="256950" cy="407375"/>
          </a:xfrm>
        </p:grpSpPr>
        <p:sp>
          <p:nvSpPr>
            <p:cNvPr id="25" name="Shape 25"/>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6" name="Shape 26"/>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7" name="Shape 27"/>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8" name="Shape 28"/>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9" name="Shape 29"/>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0" name="Shape 30"/>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1" name="Shape 31"/>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2" name="Shape 32"/>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grpSp>
      <p:sp>
        <p:nvSpPr>
          <p:cNvPr id="33" name="Shape 33"/>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Shape 34"/>
          <p:cNvSpPr/>
          <p:nvPr/>
        </p:nvSpPr>
        <p:spPr>
          <a:xfrm>
            <a:off x="2757247" y="861970"/>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7"/>
        <p:cNvGrpSpPr/>
        <p:nvPr/>
      </p:nvGrpSpPr>
      <p:grpSpPr>
        <a:xfrm>
          <a:off x="0" y="0"/>
          <a:ext cx="0" cy="0"/>
          <a:chOff x="0" y="0"/>
          <a:chExt cx="0" cy="0"/>
        </a:xfrm>
      </p:grpSpPr>
      <p:sp>
        <p:nvSpPr>
          <p:cNvPr id="98" name="Shape 98"/>
          <p:cNvSpPr/>
          <p:nvPr/>
        </p:nvSpPr>
        <p:spPr>
          <a:xfrm>
            <a:off x="407150" y="407075"/>
            <a:ext cx="8329800" cy="4329300"/>
          </a:xfrm>
          <a:prstGeom prst="rect">
            <a:avLst/>
          </a:prstGeom>
          <a:solidFill>
            <a:srgbClr val="DEE9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Shape 99"/>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Shape 100"/>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1" name="Shape 101"/>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Shape 103"/>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Shape 105"/>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2" name="Shape 112"/>
          <p:cNvGrpSpPr/>
          <p:nvPr/>
        </p:nvGrpSpPr>
        <p:grpSpPr>
          <a:xfrm>
            <a:off x="8142375" y="4477573"/>
            <a:ext cx="508851" cy="478711"/>
            <a:chOff x="5972700" y="2330200"/>
            <a:chExt cx="411625" cy="387275"/>
          </a:xfrm>
        </p:grpSpPr>
        <p:sp>
          <p:nvSpPr>
            <p:cNvPr id="113" name="Shape 113"/>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15" name="Shape 115"/>
          <p:cNvGrpSpPr/>
          <p:nvPr/>
        </p:nvGrpSpPr>
        <p:grpSpPr>
          <a:xfrm>
            <a:off x="2139871" y="482540"/>
            <a:ext cx="398658" cy="631920"/>
            <a:chOff x="6718575" y="2318625"/>
            <a:chExt cx="256950" cy="407375"/>
          </a:xfrm>
        </p:grpSpPr>
        <p:sp>
          <p:nvSpPr>
            <p:cNvPr id="116" name="Shape 116"/>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4" name="Shape 124"/>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25" name="Shape 125"/>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126" name="Shape 12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transition>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Shape 330"/>
          <p:cNvSpPr/>
          <p:nvPr/>
        </p:nvSpPr>
        <p:spPr>
          <a:xfrm>
            <a:off x="407150" y="407075"/>
            <a:ext cx="8329800" cy="4329300"/>
          </a:xfrm>
          <a:prstGeom prst="rect">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1" name="Shape 331"/>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2" name="Shape 332"/>
          <p:cNvSpPr/>
          <p:nvPr/>
        </p:nvSpPr>
        <p:spPr>
          <a:xfrm>
            <a:off x="217850"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3" name="Shape 333"/>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4" name="Shape 334"/>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5" name="Shape 335"/>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6" name="Shape 336"/>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7" name="Shape 337"/>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8" name="Shape 338"/>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9" name="Shape 339"/>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0" name="Shape 340"/>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1" name="Shape 341"/>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2" name="Shape 342"/>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3" name="Shape 343"/>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44" name="Shape 344"/>
          <p:cNvGrpSpPr/>
          <p:nvPr/>
        </p:nvGrpSpPr>
        <p:grpSpPr>
          <a:xfrm>
            <a:off x="8142375" y="4477573"/>
            <a:ext cx="508851" cy="478711"/>
            <a:chOff x="5972700" y="2330200"/>
            <a:chExt cx="411625" cy="387275"/>
          </a:xfrm>
        </p:grpSpPr>
        <p:sp>
          <p:nvSpPr>
            <p:cNvPr id="345" name="Shape 345"/>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6" name="Shape 346"/>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47" name="Shape 347"/>
          <p:cNvGrpSpPr/>
          <p:nvPr/>
        </p:nvGrpSpPr>
        <p:grpSpPr>
          <a:xfrm>
            <a:off x="545621" y="382390"/>
            <a:ext cx="398658" cy="631920"/>
            <a:chOff x="6718575" y="2318625"/>
            <a:chExt cx="256950" cy="407375"/>
          </a:xfrm>
        </p:grpSpPr>
        <p:sp>
          <p:nvSpPr>
            <p:cNvPr id="348" name="Shape 348"/>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9" name="Shape 349"/>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0" name="Shape 350"/>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1" name="Shape 351"/>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2" name="Shape 352"/>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3" name="Shape 353"/>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4" name="Shape 354"/>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5" name="Shape 355"/>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56" name="Shape 35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transition>
    <p:wip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Shape 6"/>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1pPr>
            <a:lvl2pPr marL="914400" lvl="1"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2pPr>
            <a:lvl3pPr marL="1371600" lvl="2"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3pPr>
            <a:lvl4pPr marL="1828800" lvl="3"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4pPr>
            <a:lvl5pPr marL="2286000" lvl="4"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5pPr>
            <a:lvl6pPr marL="2743200" lvl="5"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6pPr>
            <a:lvl7pPr marL="3200400" lvl="6"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7pPr>
            <a:lvl8pPr marL="3657600" lvl="7"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8pPr>
            <a:lvl9pPr marL="4114800" lvl="8" indent="-355600">
              <a:spcBef>
                <a:spcPts val="1000"/>
              </a:spcBef>
              <a:spcAft>
                <a:spcPts val="1000"/>
              </a:spcAft>
              <a:buClr>
                <a:srgbClr val="A6BCC9"/>
              </a:buClr>
              <a:buSzPts val="2000"/>
              <a:buFont typeface="Lato Light"/>
              <a:buChar char="◦"/>
              <a:defRPr sz="2000">
                <a:solidFill>
                  <a:srgbClr val="4A5C65"/>
                </a:solidFill>
                <a:latin typeface="Lato Light"/>
                <a:ea typeface="Lato Light"/>
                <a:cs typeface="Lato Light"/>
                <a:sym typeface="Lato Light"/>
              </a:defRPr>
            </a:lvl9pPr>
          </a:lstStyle>
          <a:p>
            <a:endParaRPr/>
          </a:p>
        </p:txBody>
      </p:sp>
      <p:sp>
        <p:nvSpPr>
          <p:cNvPr id="7" name="Shape 7"/>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1pPr>
            <a:lvl2pPr lvl="1">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2pPr>
            <a:lvl3pPr lvl="2">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3pPr>
            <a:lvl4pPr lvl="3">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4pPr>
            <a:lvl5pPr lvl="4">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5pPr>
            <a:lvl6pPr lvl="5">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6pPr>
            <a:lvl7pPr lvl="6">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7pPr>
            <a:lvl8pPr lvl="7">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8pPr>
            <a:lvl9pPr lvl="8">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9pPr>
          </a:lstStyle>
          <a:p>
            <a:endParaRPr/>
          </a:p>
        </p:txBody>
      </p:sp>
      <p:sp>
        <p:nvSpPr>
          <p:cNvPr id="8" name="Shape 8"/>
          <p:cNvSpPr txBox="1">
            <a:spLocks noGrp="1"/>
          </p:cNvSpPr>
          <p:nvPr>
            <p:ph type="sldNum" idx="12"/>
          </p:nvPr>
        </p:nvSpPr>
        <p:spPr>
          <a:xfrm>
            <a:off x="8117984"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rgbClr val="A6BCC9"/>
                </a:solidFill>
                <a:latin typeface="Lato Light"/>
                <a:ea typeface="Lato Light"/>
                <a:cs typeface="Lato Light"/>
                <a:sym typeface="Lato Light"/>
              </a:defRPr>
            </a:lvl1pPr>
            <a:lvl2pPr lvl="1" algn="r">
              <a:buNone/>
              <a:defRPr sz="1200">
                <a:solidFill>
                  <a:srgbClr val="A6BCC9"/>
                </a:solidFill>
                <a:latin typeface="Lato Light"/>
                <a:ea typeface="Lato Light"/>
                <a:cs typeface="Lato Light"/>
                <a:sym typeface="Lato Light"/>
              </a:defRPr>
            </a:lvl2pPr>
            <a:lvl3pPr lvl="2" algn="r">
              <a:buNone/>
              <a:defRPr sz="1200">
                <a:solidFill>
                  <a:srgbClr val="A6BCC9"/>
                </a:solidFill>
                <a:latin typeface="Lato Light"/>
                <a:ea typeface="Lato Light"/>
                <a:cs typeface="Lato Light"/>
                <a:sym typeface="Lato Light"/>
              </a:defRPr>
            </a:lvl3pPr>
            <a:lvl4pPr lvl="3" algn="r">
              <a:buNone/>
              <a:defRPr sz="1200">
                <a:solidFill>
                  <a:srgbClr val="A6BCC9"/>
                </a:solidFill>
                <a:latin typeface="Lato Light"/>
                <a:ea typeface="Lato Light"/>
                <a:cs typeface="Lato Light"/>
                <a:sym typeface="Lato Light"/>
              </a:defRPr>
            </a:lvl4pPr>
            <a:lvl5pPr lvl="4" algn="r">
              <a:buNone/>
              <a:defRPr sz="1200">
                <a:solidFill>
                  <a:srgbClr val="A6BCC9"/>
                </a:solidFill>
                <a:latin typeface="Lato Light"/>
                <a:ea typeface="Lato Light"/>
                <a:cs typeface="Lato Light"/>
                <a:sym typeface="Lato Light"/>
              </a:defRPr>
            </a:lvl5pPr>
            <a:lvl6pPr lvl="5" algn="r">
              <a:buNone/>
              <a:defRPr sz="1200">
                <a:solidFill>
                  <a:srgbClr val="A6BCC9"/>
                </a:solidFill>
                <a:latin typeface="Lato Light"/>
                <a:ea typeface="Lato Light"/>
                <a:cs typeface="Lato Light"/>
                <a:sym typeface="Lato Light"/>
              </a:defRPr>
            </a:lvl6pPr>
            <a:lvl7pPr lvl="6" algn="r">
              <a:buNone/>
              <a:defRPr sz="1200">
                <a:solidFill>
                  <a:srgbClr val="A6BCC9"/>
                </a:solidFill>
                <a:latin typeface="Lato Light"/>
                <a:ea typeface="Lato Light"/>
                <a:cs typeface="Lato Light"/>
                <a:sym typeface="Lato Light"/>
              </a:defRPr>
            </a:lvl7pPr>
            <a:lvl8pPr lvl="7" algn="r">
              <a:buNone/>
              <a:defRPr sz="1200">
                <a:solidFill>
                  <a:srgbClr val="A6BCC9"/>
                </a:solidFill>
                <a:latin typeface="Lato Light"/>
                <a:ea typeface="Lato Light"/>
                <a:cs typeface="Lato Light"/>
                <a:sym typeface="Lato Light"/>
              </a:defRPr>
            </a:lvl8pPr>
            <a:lvl9pPr lvl="8" algn="r">
              <a:buNone/>
              <a:defRPr sz="1200">
                <a:solidFill>
                  <a:srgbClr val="A6BCC9"/>
                </a:solidFill>
                <a:latin typeface="Lato Light"/>
                <a:ea typeface="Lato Light"/>
                <a:cs typeface="Lato Light"/>
                <a:sym typeface="Lato Ligh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9" r:id="rId3"/>
  </p:sldLayoutIdLst>
  <p:transition>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t>Android </a:t>
            </a:r>
            <a:br>
              <a:rPr lang="en" dirty="0"/>
            </a:br>
            <a:r>
              <a:rPr lang="en" dirty="0"/>
              <a:t>App </a:t>
            </a:r>
            <a:br>
              <a:rPr lang="en" dirty="0"/>
            </a:br>
            <a:r>
              <a:rPr lang="en" dirty="0"/>
              <a:t>Development</a:t>
            </a:r>
            <a:br>
              <a:rPr lang="en" dirty="0"/>
            </a:br>
            <a:br>
              <a:rPr lang="en" dirty="0"/>
            </a:br>
            <a:r>
              <a:rPr lang="en" dirty="0"/>
              <a:t>Session 8</a:t>
            </a:r>
            <a:endParaRPr dirty="0"/>
          </a:p>
        </p:txBody>
      </p:sp>
      <p:pic>
        <p:nvPicPr>
          <p:cNvPr id="3" name="Picture 2">
            <a:extLst>
              <a:ext uri="{FF2B5EF4-FFF2-40B4-BE49-F238E27FC236}">
                <a16:creationId xmlns:a16="http://schemas.microsoft.com/office/drawing/2014/main" id="{BED08F39-BDC2-A24A-B374-BFA7478F7DB1}"/>
              </a:ext>
            </a:extLst>
          </p:cNvPr>
          <p:cNvPicPr>
            <a:picLocks noChangeAspect="1"/>
          </p:cNvPicPr>
          <p:nvPr/>
        </p:nvPicPr>
        <p:blipFill>
          <a:blip r:embed="rId3"/>
          <a:stretch>
            <a:fillRect/>
          </a:stretch>
        </p:blipFill>
        <p:spPr>
          <a:xfrm>
            <a:off x="5613789" y="373008"/>
            <a:ext cx="1003141" cy="1176684"/>
          </a:xfrm>
          <a:prstGeom prst="rect">
            <a:avLst/>
          </a:prstGeom>
        </p:spPr>
      </p:pic>
    </p:spTree>
  </p:cSld>
  <p:clrMapOvr>
    <a:masterClrMapping/>
  </p:clrMapOvr>
  <p:transition>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Service</a:t>
            </a:r>
            <a:endParaRPr sz="2800" b="1"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2" name="Picture 1">
            <a:extLst>
              <a:ext uri="{FF2B5EF4-FFF2-40B4-BE49-F238E27FC236}">
                <a16:creationId xmlns:a16="http://schemas.microsoft.com/office/drawing/2014/main" id="{AA57982D-89ED-6E44-9F45-94F8248191CE}"/>
              </a:ext>
            </a:extLst>
          </p:cNvPr>
          <p:cNvPicPr>
            <a:picLocks noChangeAspect="1"/>
          </p:cNvPicPr>
          <p:nvPr/>
        </p:nvPicPr>
        <p:blipFill>
          <a:blip r:embed="rId4"/>
          <a:stretch>
            <a:fillRect/>
          </a:stretch>
        </p:blipFill>
        <p:spPr>
          <a:xfrm>
            <a:off x="2919984" y="681228"/>
            <a:ext cx="5295104" cy="3561588"/>
          </a:xfrm>
          <a:prstGeom prst="rect">
            <a:avLst/>
          </a:prstGeom>
        </p:spPr>
      </p:pic>
    </p:spTree>
    <p:extLst>
      <p:ext uri="{BB962C8B-B14F-4D97-AF65-F5344CB8AC3E}">
        <p14:creationId xmlns:p14="http://schemas.microsoft.com/office/powerpoint/2010/main" val="457557437"/>
      </p:ext>
    </p:extLst>
  </p:cSld>
  <p:clrMapOvr>
    <a:masterClrMapping/>
  </p:clrMapOvr>
  <p:transition>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Using 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100" dirty="0"/>
              <a:t>Services The </a:t>
            </a:r>
            <a:r>
              <a:rPr lang="en-US" sz="1100" dirty="0" err="1"/>
              <a:t>Service.onStartCommand</a:t>
            </a:r>
            <a:r>
              <a:rPr lang="en-US" sz="1100" dirty="0"/>
              <a:t>() method must return an integer value. This tells the system how the Service will be managed and destroyed. </a:t>
            </a:r>
          </a:p>
          <a:p>
            <a:pPr lvl="0">
              <a:lnSpc>
                <a:spcPct val="150000"/>
              </a:lnSpc>
              <a:spcBef>
                <a:spcPts val="0"/>
              </a:spcBef>
            </a:pPr>
            <a:endParaRPr lang="en-US" sz="1100" dirty="0"/>
          </a:p>
          <a:p>
            <a:pPr lvl="0">
              <a:lnSpc>
                <a:spcPct val="150000"/>
              </a:lnSpc>
              <a:spcBef>
                <a:spcPts val="0"/>
              </a:spcBef>
            </a:pPr>
            <a:r>
              <a:rPr lang="en-US" sz="1100" b="1" dirty="0"/>
              <a:t> START_NOT_STICKY</a:t>
            </a:r>
            <a:r>
              <a:rPr lang="en-US" sz="1100" dirty="0"/>
              <a:t>: Service is not rebuilt unless there are pending Intent-to-manage. </a:t>
            </a:r>
          </a:p>
          <a:p>
            <a:pPr lvl="0">
              <a:lnSpc>
                <a:spcPct val="150000"/>
              </a:lnSpc>
              <a:spcBef>
                <a:spcPts val="0"/>
              </a:spcBef>
            </a:pPr>
            <a:endParaRPr lang="en-US" sz="1100" dirty="0"/>
          </a:p>
          <a:p>
            <a:pPr lvl="0">
              <a:lnSpc>
                <a:spcPct val="150000"/>
              </a:lnSpc>
              <a:spcBef>
                <a:spcPts val="0"/>
              </a:spcBef>
            </a:pPr>
            <a:r>
              <a:rPr lang="en-US" sz="1100" b="1" dirty="0"/>
              <a:t>START_STICKY</a:t>
            </a:r>
            <a:r>
              <a:rPr lang="en-US" sz="1100" dirty="0"/>
              <a:t>: Service is always recreated by switching to </a:t>
            </a:r>
            <a:r>
              <a:rPr lang="en-US" sz="1100" dirty="0" err="1"/>
              <a:t>Service.onStartCommand</a:t>
            </a:r>
            <a:r>
              <a:rPr lang="en-US" sz="1100" dirty="0"/>
              <a:t>() as a parameter to a null Intent. </a:t>
            </a:r>
          </a:p>
          <a:p>
            <a:pPr lvl="0">
              <a:lnSpc>
                <a:spcPct val="150000"/>
              </a:lnSpc>
              <a:spcBef>
                <a:spcPts val="0"/>
              </a:spcBef>
            </a:pPr>
            <a:endParaRPr lang="en-US" sz="1100" dirty="0"/>
          </a:p>
          <a:p>
            <a:pPr lvl="0">
              <a:lnSpc>
                <a:spcPct val="150000"/>
              </a:lnSpc>
              <a:spcBef>
                <a:spcPts val="0"/>
              </a:spcBef>
            </a:pPr>
            <a:r>
              <a:rPr lang="en-US" sz="1100" b="1" dirty="0"/>
              <a:t>START_REDELIVER_INTENT</a:t>
            </a:r>
            <a:r>
              <a:rPr lang="en-US" sz="1100" dirty="0"/>
              <a:t>: Service is always recreated by switching to </a:t>
            </a:r>
            <a:r>
              <a:rPr lang="en-US" sz="1100" dirty="0" err="1"/>
              <a:t>Service.onStartCommand</a:t>
            </a:r>
            <a:r>
              <a:rPr lang="en-US" sz="1100" dirty="0"/>
              <a:t>() the last Intent received. </a:t>
            </a:r>
            <a:endParaRPr lang="en" sz="11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909449802"/>
      </p:ext>
    </p:extLst>
  </p:cSld>
  <p:clrMapOvr>
    <a:masterClrMapping/>
  </p:clrMapOvr>
  <p:transition>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Intent 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100" dirty="0"/>
              <a:t>An </a:t>
            </a:r>
            <a:r>
              <a:rPr lang="en-US" sz="1100" dirty="0" err="1"/>
              <a:t>IntentService</a:t>
            </a:r>
            <a:r>
              <a:rPr lang="en-US" sz="1100" dirty="0"/>
              <a:t> does the following: </a:t>
            </a:r>
          </a:p>
          <a:p>
            <a:pPr lvl="1">
              <a:lnSpc>
                <a:spcPct val="150000"/>
              </a:lnSpc>
              <a:spcBef>
                <a:spcPts val="0"/>
              </a:spcBef>
            </a:pPr>
            <a:r>
              <a:rPr lang="en-US" sz="1100" dirty="0"/>
              <a:t> It creates a </a:t>
            </a:r>
            <a:r>
              <a:rPr lang="en-US" sz="1100" dirty="0" err="1"/>
              <a:t>WorkerThread</a:t>
            </a:r>
            <a:r>
              <a:rPr lang="en-US" sz="1100" dirty="0"/>
              <a:t> to perform all tasks in series </a:t>
            </a:r>
          </a:p>
          <a:p>
            <a:pPr lvl="1">
              <a:lnSpc>
                <a:spcPct val="150000"/>
              </a:lnSpc>
              <a:spcBef>
                <a:spcPts val="0"/>
              </a:spcBef>
            </a:pPr>
            <a:r>
              <a:rPr lang="en-US" sz="1100" dirty="0"/>
              <a:t> It creates a queue of Intent to pass the implementation of the </a:t>
            </a:r>
            <a:r>
              <a:rPr lang="en-US" sz="1100" dirty="0" err="1"/>
              <a:t>IntentService.onHandleIntent</a:t>
            </a:r>
            <a:r>
              <a:rPr lang="en-US" sz="1100" dirty="0"/>
              <a:t>() method </a:t>
            </a:r>
          </a:p>
          <a:p>
            <a:pPr lvl="1">
              <a:lnSpc>
                <a:spcPct val="150000"/>
              </a:lnSpc>
              <a:spcBef>
                <a:spcPts val="0"/>
              </a:spcBef>
            </a:pPr>
            <a:r>
              <a:rPr lang="en-US" sz="1100" dirty="0"/>
              <a:t>It destroys itself when the queue is empty </a:t>
            </a:r>
          </a:p>
          <a:p>
            <a:pPr lvl="1">
              <a:lnSpc>
                <a:spcPct val="150000"/>
              </a:lnSpc>
              <a:spcBef>
                <a:spcPts val="0"/>
              </a:spcBef>
            </a:pPr>
            <a:r>
              <a:rPr lang="en-US" sz="1100" dirty="0"/>
              <a:t> It provides an implementation of </a:t>
            </a:r>
            <a:r>
              <a:rPr lang="en-US" sz="1100" dirty="0" err="1"/>
              <a:t>Service.onBind</a:t>
            </a:r>
            <a:r>
              <a:rPr lang="en-US" sz="1100" dirty="0"/>
              <a:t>() that returns null by default </a:t>
            </a:r>
          </a:p>
          <a:p>
            <a:pPr lvl="1">
              <a:lnSpc>
                <a:spcPct val="150000"/>
              </a:lnSpc>
              <a:spcBef>
                <a:spcPts val="0"/>
              </a:spcBef>
            </a:pPr>
            <a:r>
              <a:rPr lang="en-US" sz="1100" dirty="0"/>
              <a:t> It provides a default implementation of </a:t>
            </a:r>
            <a:r>
              <a:rPr lang="en-US" sz="1100" dirty="0" err="1"/>
              <a:t>Service.onStartCommand</a:t>
            </a:r>
            <a:r>
              <a:rPr lang="en-US" sz="1100" dirty="0"/>
              <a:t>() to manage the queue of requests that then have to be sent to </a:t>
            </a:r>
            <a:r>
              <a:rPr lang="en-US" sz="1100" dirty="0" err="1"/>
              <a:t>IntentService.onHandleIntent</a:t>
            </a:r>
            <a:r>
              <a:rPr lang="en-US" sz="1100" dirty="0"/>
              <a:t>() Started Service - </a:t>
            </a:r>
            <a:r>
              <a:rPr lang="en-US" sz="1100" dirty="0" err="1"/>
              <a:t>IntentService</a:t>
            </a:r>
            <a:r>
              <a:rPr lang="en-US" sz="1100" dirty="0"/>
              <a:t> </a:t>
            </a:r>
            <a:endParaRPr lang="en" sz="11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12</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1280730346"/>
      </p:ext>
    </p:extLst>
  </p:cSld>
  <p:clrMapOvr>
    <a:masterClrMapping/>
  </p:clrMapOvr>
  <p:transition>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Intent Service</a:t>
            </a:r>
            <a:endParaRPr sz="2800" b="1"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13</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5" name="Picture 4">
            <a:extLst>
              <a:ext uri="{FF2B5EF4-FFF2-40B4-BE49-F238E27FC236}">
                <a16:creationId xmlns:a16="http://schemas.microsoft.com/office/drawing/2014/main" id="{98A2F4CF-F214-DA4D-88F0-058CAD846F25}"/>
              </a:ext>
            </a:extLst>
          </p:cNvPr>
          <p:cNvPicPr>
            <a:picLocks noChangeAspect="1"/>
          </p:cNvPicPr>
          <p:nvPr/>
        </p:nvPicPr>
        <p:blipFill>
          <a:blip r:embed="rId4"/>
          <a:stretch>
            <a:fillRect/>
          </a:stretch>
        </p:blipFill>
        <p:spPr>
          <a:xfrm>
            <a:off x="3010662" y="1224534"/>
            <a:ext cx="4559988" cy="2396490"/>
          </a:xfrm>
          <a:prstGeom prst="rect">
            <a:avLst/>
          </a:prstGeom>
        </p:spPr>
      </p:pic>
    </p:spTree>
    <p:extLst>
      <p:ext uri="{BB962C8B-B14F-4D97-AF65-F5344CB8AC3E}">
        <p14:creationId xmlns:p14="http://schemas.microsoft.com/office/powerpoint/2010/main" val="2030628308"/>
      </p:ext>
    </p:extLst>
  </p:cSld>
  <p:clrMapOvr>
    <a:masterClrMapping/>
  </p:clrMapOvr>
  <p:transition>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Bound 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100" dirty="0"/>
              <a:t>To communicate outside the feed, or manage the operations to another component running in the same process you can create a Bound Service.</a:t>
            </a:r>
          </a:p>
          <a:p>
            <a:pPr lvl="0">
              <a:lnSpc>
                <a:spcPct val="150000"/>
              </a:lnSpc>
              <a:spcBef>
                <a:spcPts val="0"/>
              </a:spcBef>
            </a:pPr>
            <a:r>
              <a:rPr lang="en-US" sz="1100" dirty="0"/>
              <a:t> A Bound Service is the server part of a client-server interface. </a:t>
            </a:r>
          </a:p>
          <a:p>
            <a:pPr lvl="0">
              <a:lnSpc>
                <a:spcPct val="150000"/>
              </a:lnSpc>
              <a:spcBef>
                <a:spcPts val="0"/>
              </a:spcBef>
            </a:pPr>
            <a:r>
              <a:rPr lang="en-US" sz="1100" dirty="0"/>
              <a:t>To attach a Service the </a:t>
            </a:r>
            <a:r>
              <a:rPr lang="en-US" sz="1100" dirty="0" err="1"/>
              <a:t>Service.onBind</a:t>
            </a:r>
            <a:r>
              <a:rPr lang="en-US" sz="1100" dirty="0"/>
              <a:t>() method must return a </a:t>
            </a:r>
            <a:r>
              <a:rPr lang="en-US" sz="1100" dirty="0" err="1"/>
              <a:t>IBinder</a:t>
            </a:r>
            <a:r>
              <a:rPr lang="en-US" sz="1100" dirty="0"/>
              <a:t> that provides the communications interface between the Service and the other component.</a:t>
            </a:r>
            <a:endParaRPr lang="en" sz="11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14</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87549547"/>
      </p:ext>
    </p:extLst>
  </p:cSld>
  <p:clrMapOvr>
    <a:masterClrMapping/>
  </p:clrMapOvr>
  <p:transition>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Bound Service</a:t>
            </a:r>
            <a:endParaRPr sz="2800" b="1"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15</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5" name="Picture 4">
            <a:extLst>
              <a:ext uri="{FF2B5EF4-FFF2-40B4-BE49-F238E27FC236}">
                <a16:creationId xmlns:a16="http://schemas.microsoft.com/office/drawing/2014/main" id="{98D7DEFC-61FC-414A-8885-EFC3041A6901}"/>
              </a:ext>
            </a:extLst>
          </p:cNvPr>
          <p:cNvPicPr>
            <a:picLocks noChangeAspect="1"/>
          </p:cNvPicPr>
          <p:nvPr/>
        </p:nvPicPr>
        <p:blipFill>
          <a:blip r:embed="rId4"/>
          <a:stretch>
            <a:fillRect/>
          </a:stretch>
        </p:blipFill>
        <p:spPr>
          <a:xfrm>
            <a:off x="2901875" y="933704"/>
            <a:ext cx="5168900" cy="2959100"/>
          </a:xfrm>
          <a:prstGeom prst="rect">
            <a:avLst/>
          </a:prstGeom>
        </p:spPr>
      </p:pic>
    </p:spTree>
    <p:extLst>
      <p:ext uri="{BB962C8B-B14F-4D97-AF65-F5344CB8AC3E}">
        <p14:creationId xmlns:p14="http://schemas.microsoft.com/office/powerpoint/2010/main" val="3198438057"/>
      </p:ext>
    </p:extLst>
  </p:cSld>
  <p:clrMapOvr>
    <a:masterClrMapping/>
  </p:clrMapOvr>
  <p:transition>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References</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400" dirty="0"/>
              <a:t>https://</a:t>
            </a:r>
            <a:r>
              <a:rPr lang="en-US" sz="1400" dirty="0" err="1"/>
              <a:t>developer.android.com</a:t>
            </a:r>
            <a:r>
              <a:rPr lang="en-US" sz="1400" dirty="0"/>
              <a:t>/guide/components/services</a:t>
            </a:r>
            <a:endParaRPr lang="en" sz="14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1461684662"/>
      </p:ext>
    </p:extLst>
  </p:cSld>
  <p:clrMapOvr>
    <a:masterClrMapping/>
  </p:clrMapOvr>
  <p:transition>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Shape 593"/>
          <p:cNvSpPr txBox="1">
            <a:spLocks noGrp="1"/>
          </p:cNvSpPr>
          <p:nvPr>
            <p:ph type="ctrTitle" idx="4294967295"/>
          </p:nvPr>
        </p:nvSpPr>
        <p:spPr>
          <a:xfrm>
            <a:off x="685800" y="1507150"/>
            <a:ext cx="65937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6000">
                <a:solidFill>
                  <a:srgbClr val="FFFFFF"/>
                </a:solidFill>
              </a:rPr>
              <a:t>Thanks!</a:t>
            </a:r>
            <a:endParaRPr sz="6000">
              <a:solidFill>
                <a:srgbClr val="FFFFFF"/>
              </a:solidFill>
            </a:endParaRPr>
          </a:p>
        </p:txBody>
      </p:sp>
      <p:sp>
        <p:nvSpPr>
          <p:cNvPr id="594" name="Shape 594"/>
          <p:cNvSpPr txBox="1">
            <a:spLocks noGrp="1"/>
          </p:cNvSpPr>
          <p:nvPr>
            <p:ph type="subTitle" idx="4294967295"/>
          </p:nvPr>
        </p:nvSpPr>
        <p:spPr>
          <a:xfrm>
            <a:off x="685800" y="2401970"/>
            <a:ext cx="6593700" cy="1769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3600" dirty="0">
                <a:solidFill>
                  <a:srgbClr val="4A5C65"/>
                </a:solidFill>
              </a:rPr>
              <a:t>Any questions?</a:t>
            </a:r>
            <a:endParaRPr sz="3600" dirty="0">
              <a:solidFill>
                <a:srgbClr val="4A5C65"/>
              </a:solidFill>
            </a:endParaRPr>
          </a:p>
          <a:p>
            <a:pPr marL="0" lvl="0" indent="0">
              <a:spcBef>
                <a:spcPts val="1000"/>
              </a:spcBef>
              <a:spcAft>
                <a:spcPts val="0"/>
              </a:spcAft>
              <a:buClr>
                <a:schemeClr val="dk1"/>
              </a:buClr>
              <a:buSzPts val="1100"/>
              <a:buFont typeface="Arial"/>
              <a:buNone/>
            </a:pPr>
            <a:r>
              <a:rPr lang="en" dirty="0">
                <a:solidFill>
                  <a:srgbClr val="4A5C65"/>
                </a:solidFill>
              </a:rPr>
              <a:t>You can find me at </a:t>
            </a:r>
            <a:r>
              <a:rPr lang="en" dirty="0" err="1">
                <a:solidFill>
                  <a:srgbClr val="4A5C65"/>
                </a:solidFill>
              </a:rPr>
              <a:t>b</a:t>
            </a:r>
            <a:r>
              <a:rPr lang="en" dirty="0" err="1"/>
              <a:t>ibesh</a:t>
            </a:r>
            <a:r>
              <a:rPr lang="en" dirty="0"/>
              <a:t>.</a:t>
            </a:r>
            <a:r>
              <a:rPr lang="en-US" dirty="0"/>
              <a:t>m</a:t>
            </a:r>
            <a:r>
              <a:rPr lang="en" dirty="0" err="1"/>
              <a:t>anandhar@gmail.com</a:t>
            </a:r>
            <a:endParaRPr dirty="0">
              <a:solidFill>
                <a:srgbClr val="4A5C65"/>
              </a:solidFill>
            </a:endParaRPr>
          </a:p>
        </p:txBody>
      </p:sp>
      <p:sp>
        <p:nvSpPr>
          <p:cNvPr id="595" name="Shape 59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3013520031"/>
      </p:ext>
    </p:extLst>
  </p:cSld>
  <p:clrMapOvr>
    <a:masterClrMapping/>
  </p:clrMapOvr>
  <p:transition>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2800" b="1" dirty="0"/>
              <a:t>Contents</a:t>
            </a:r>
            <a:endParaRPr sz="2800" b="1" dirty="0"/>
          </a:p>
        </p:txBody>
      </p:sp>
      <p:sp>
        <p:nvSpPr>
          <p:cNvPr id="424" name="Shape 424"/>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noAutofit/>
          </a:bodyPr>
          <a:lstStyle/>
          <a:p>
            <a:pPr>
              <a:lnSpc>
                <a:spcPct val="150000"/>
              </a:lnSpc>
              <a:spcBef>
                <a:spcPts val="0"/>
              </a:spcBef>
            </a:pPr>
            <a:r>
              <a:rPr lang="en-US" dirty="0"/>
              <a:t>Service</a:t>
            </a:r>
          </a:p>
          <a:p>
            <a:pPr lvl="1">
              <a:lnSpc>
                <a:spcPct val="150000"/>
              </a:lnSpc>
              <a:spcBef>
                <a:spcPts val="0"/>
              </a:spcBef>
            </a:pPr>
            <a:r>
              <a:rPr lang="en-US" dirty="0"/>
              <a:t>Service</a:t>
            </a:r>
          </a:p>
          <a:p>
            <a:pPr lvl="1">
              <a:lnSpc>
                <a:spcPct val="150000"/>
              </a:lnSpc>
              <a:spcBef>
                <a:spcPts val="0"/>
              </a:spcBef>
            </a:pPr>
            <a:r>
              <a:rPr lang="en-US" dirty="0" err="1"/>
              <a:t>IntentService</a:t>
            </a:r>
            <a:endParaRPr lang="en-US" dirty="0"/>
          </a:p>
          <a:p>
            <a:pPr lvl="1">
              <a:lnSpc>
                <a:spcPct val="150000"/>
              </a:lnSpc>
              <a:spcBef>
                <a:spcPts val="0"/>
              </a:spcBef>
            </a:pPr>
            <a:r>
              <a:rPr lang="en-US" dirty="0" err="1"/>
              <a:t>BoundService</a:t>
            </a:r>
            <a:endParaRPr lang="en-US"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cSld>
  <p:clrMapOvr>
    <a:masterClrMapping/>
  </p:clrMapOvr>
  <p:transition>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US" sz="2800" b="1" dirty="0"/>
              <a:t>Android Building Blocks</a:t>
            </a:r>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2" name="Picture 1">
            <a:extLst>
              <a:ext uri="{FF2B5EF4-FFF2-40B4-BE49-F238E27FC236}">
                <a16:creationId xmlns:a16="http://schemas.microsoft.com/office/drawing/2014/main" id="{7C85DDDF-2303-E94C-9931-B42554F0839F}"/>
              </a:ext>
            </a:extLst>
          </p:cNvPr>
          <p:cNvPicPr>
            <a:picLocks noChangeAspect="1"/>
          </p:cNvPicPr>
          <p:nvPr/>
        </p:nvPicPr>
        <p:blipFill>
          <a:blip r:embed="rId4"/>
          <a:stretch>
            <a:fillRect/>
          </a:stretch>
        </p:blipFill>
        <p:spPr>
          <a:xfrm>
            <a:off x="2670248" y="964063"/>
            <a:ext cx="5447736" cy="3380801"/>
          </a:xfrm>
          <a:prstGeom prst="rect">
            <a:avLst/>
          </a:prstGeom>
        </p:spPr>
      </p:pic>
    </p:spTree>
    <p:extLst>
      <p:ext uri="{BB962C8B-B14F-4D97-AF65-F5344CB8AC3E}">
        <p14:creationId xmlns:p14="http://schemas.microsoft.com/office/powerpoint/2010/main" val="2353058739"/>
      </p:ext>
    </p:extLst>
  </p:cSld>
  <p:clrMapOvr>
    <a:masterClrMapping/>
  </p:clrMapOvr>
  <p:transition>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US" sz="2800" b="1" dirty="0"/>
              <a:t>Service</a:t>
            </a:r>
          </a:p>
        </p:txBody>
      </p:sp>
      <p:sp>
        <p:nvSpPr>
          <p:cNvPr id="424" name="Shape 424"/>
          <p:cNvSpPr txBox="1">
            <a:spLocks noGrp="1"/>
          </p:cNvSpPr>
          <p:nvPr>
            <p:ph type="body" idx="1"/>
          </p:nvPr>
        </p:nvSpPr>
        <p:spPr>
          <a:xfrm>
            <a:off x="2825684" y="559474"/>
            <a:ext cx="5292300" cy="4584025"/>
          </a:xfrm>
          <a:prstGeom prst="rect">
            <a:avLst/>
          </a:prstGeom>
        </p:spPr>
        <p:txBody>
          <a:bodyPr spcFirstLastPara="1" wrap="square" lIns="91425" tIns="91425" rIns="91425" bIns="91425" anchor="t" anchorCtr="0">
            <a:noAutofit/>
          </a:bodyPr>
          <a:lstStyle/>
          <a:p>
            <a:r>
              <a:rPr lang="en-US" sz="1400" dirty="0"/>
              <a:t>One of the four major component</a:t>
            </a:r>
          </a:p>
          <a:p>
            <a:r>
              <a:rPr lang="en-US" sz="1400" dirty="0"/>
              <a:t>Used </a:t>
            </a:r>
            <a:r>
              <a:rPr lang="en-US" sz="1400"/>
              <a:t>to perform </a:t>
            </a:r>
            <a:r>
              <a:rPr lang="en-US" sz="1400" dirty="0"/>
              <a:t>long running task in background</a:t>
            </a:r>
          </a:p>
          <a:p>
            <a:r>
              <a:rPr lang="en-US" sz="1400" dirty="0"/>
              <a:t>Doesn’t have UI</a:t>
            </a:r>
          </a:p>
          <a:p>
            <a:endParaRPr lang="en-US" sz="14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2" name="Picture 1">
            <a:extLst>
              <a:ext uri="{FF2B5EF4-FFF2-40B4-BE49-F238E27FC236}">
                <a16:creationId xmlns:a16="http://schemas.microsoft.com/office/drawing/2014/main" id="{38841304-98BB-034E-BBED-AF708989CB65}"/>
              </a:ext>
            </a:extLst>
          </p:cNvPr>
          <p:cNvPicPr>
            <a:picLocks noChangeAspect="1"/>
          </p:cNvPicPr>
          <p:nvPr/>
        </p:nvPicPr>
        <p:blipFill>
          <a:blip r:embed="rId4"/>
          <a:stretch>
            <a:fillRect/>
          </a:stretch>
        </p:blipFill>
        <p:spPr>
          <a:xfrm>
            <a:off x="3463209" y="1767840"/>
            <a:ext cx="4017249" cy="2403947"/>
          </a:xfrm>
          <a:prstGeom prst="rect">
            <a:avLst/>
          </a:prstGeom>
        </p:spPr>
      </p:pic>
    </p:spTree>
    <p:extLst>
      <p:ext uri="{BB962C8B-B14F-4D97-AF65-F5344CB8AC3E}">
        <p14:creationId xmlns:p14="http://schemas.microsoft.com/office/powerpoint/2010/main" val="3388446151"/>
      </p:ext>
    </p:extLst>
  </p:cSld>
  <p:clrMapOvr>
    <a:masterClrMapping/>
  </p:clrMapOvr>
  <p:transition>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US" sz="2800" b="1" dirty="0"/>
              <a:t>Service Lifecycle</a:t>
            </a:r>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6" name="Picture 5">
            <a:extLst>
              <a:ext uri="{FF2B5EF4-FFF2-40B4-BE49-F238E27FC236}">
                <a16:creationId xmlns:a16="http://schemas.microsoft.com/office/drawing/2014/main" id="{41E4376D-67C9-FA47-8FA4-184AB30EDDFC}"/>
              </a:ext>
            </a:extLst>
          </p:cNvPr>
          <p:cNvPicPr>
            <a:picLocks noChangeAspect="1"/>
          </p:cNvPicPr>
          <p:nvPr/>
        </p:nvPicPr>
        <p:blipFill>
          <a:blip r:embed="rId4"/>
          <a:stretch>
            <a:fillRect/>
          </a:stretch>
        </p:blipFill>
        <p:spPr>
          <a:xfrm>
            <a:off x="3312976" y="387582"/>
            <a:ext cx="3654752" cy="4423827"/>
          </a:xfrm>
          <a:prstGeom prst="rect">
            <a:avLst/>
          </a:prstGeom>
        </p:spPr>
      </p:pic>
    </p:spTree>
    <p:extLst>
      <p:ext uri="{BB962C8B-B14F-4D97-AF65-F5344CB8AC3E}">
        <p14:creationId xmlns:p14="http://schemas.microsoft.com/office/powerpoint/2010/main" val="3314962280"/>
      </p:ext>
    </p:extLst>
  </p:cSld>
  <p:clrMapOvr>
    <a:masterClrMapping/>
  </p:clrMapOvr>
  <p:transition>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r>
              <a:rPr lang="en-US" sz="2800" b="1" dirty="0"/>
              <a:t>Creating a Service</a:t>
            </a:r>
          </a:p>
        </p:txBody>
      </p:sp>
      <p:sp>
        <p:nvSpPr>
          <p:cNvPr id="424" name="Shape 424"/>
          <p:cNvSpPr txBox="1">
            <a:spLocks noGrp="1"/>
          </p:cNvSpPr>
          <p:nvPr>
            <p:ph type="body" idx="1"/>
          </p:nvPr>
        </p:nvSpPr>
        <p:spPr>
          <a:xfrm>
            <a:off x="2825684" y="559474"/>
            <a:ext cx="5292300" cy="4584025"/>
          </a:xfrm>
          <a:prstGeom prst="rect">
            <a:avLst/>
          </a:prstGeom>
        </p:spPr>
        <p:txBody>
          <a:bodyPr spcFirstLastPara="1" wrap="square" lIns="91425" tIns="91425" rIns="91425" bIns="91425" anchor="t" anchorCtr="0">
            <a:noAutofit/>
          </a:bodyPr>
          <a:lstStyle/>
          <a:p>
            <a:r>
              <a:rPr lang="en-US" sz="1400" dirty="0"/>
              <a:t>One of the four major component</a:t>
            </a:r>
          </a:p>
          <a:p>
            <a:r>
              <a:rPr lang="en-US" sz="1400" dirty="0"/>
              <a:t>Used to perform long running task in background</a:t>
            </a:r>
          </a:p>
          <a:p>
            <a:r>
              <a:rPr lang="en-US" sz="1400" dirty="0"/>
              <a:t>Doesn’t have UI</a:t>
            </a:r>
          </a:p>
          <a:p>
            <a:endParaRPr lang="en-US" sz="14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5" name="Picture 4">
            <a:extLst>
              <a:ext uri="{FF2B5EF4-FFF2-40B4-BE49-F238E27FC236}">
                <a16:creationId xmlns:a16="http://schemas.microsoft.com/office/drawing/2014/main" id="{5F6A607B-28E1-094D-8BC6-6B9EC83070D8}"/>
              </a:ext>
            </a:extLst>
          </p:cNvPr>
          <p:cNvPicPr>
            <a:picLocks noChangeAspect="1"/>
          </p:cNvPicPr>
          <p:nvPr/>
        </p:nvPicPr>
        <p:blipFill>
          <a:blip r:embed="rId4"/>
          <a:stretch>
            <a:fillRect/>
          </a:stretch>
        </p:blipFill>
        <p:spPr>
          <a:xfrm>
            <a:off x="3038870" y="277130"/>
            <a:ext cx="4433906" cy="4637584"/>
          </a:xfrm>
          <a:prstGeom prst="rect">
            <a:avLst/>
          </a:prstGeom>
        </p:spPr>
      </p:pic>
    </p:spTree>
    <p:extLst>
      <p:ext uri="{BB962C8B-B14F-4D97-AF65-F5344CB8AC3E}">
        <p14:creationId xmlns:p14="http://schemas.microsoft.com/office/powerpoint/2010/main" val="3222988035"/>
      </p:ext>
    </p:extLst>
  </p:cSld>
  <p:clrMapOvr>
    <a:masterClrMapping/>
  </p:clrMapOvr>
  <p:transition>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b="1" dirty="0"/>
              <a:t>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a:lnSpc>
                <a:spcPct val="150000"/>
              </a:lnSpc>
              <a:spcBef>
                <a:spcPts val="0"/>
              </a:spcBef>
            </a:pPr>
            <a:r>
              <a:rPr lang="en-US" sz="1200" b="1" dirty="0" err="1"/>
              <a:t>onStartCommand</a:t>
            </a:r>
            <a:r>
              <a:rPr lang="en-US" sz="1200" dirty="0"/>
              <a:t>(): invoked when another component invokes </a:t>
            </a:r>
            <a:r>
              <a:rPr lang="en-US" sz="1200" dirty="0" err="1"/>
              <a:t>StartService</a:t>
            </a:r>
            <a:r>
              <a:rPr lang="en-US" sz="1200" dirty="0"/>
              <a:t>(). The instance of the service is unique, so each new call to </a:t>
            </a:r>
            <a:r>
              <a:rPr lang="en-US" sz="1200" dirty="0" err="1"/>
              <a:t>StartService</a:t>
            </a:r>
            <a:r>
              <a:rPr lang="en-US" sz="1200" dirty="0"/>
              <a:t> () does not create a new instance of the Service, but is rerun the </a:t>
            </a:r>
            <a:r>
              <a:rPr lang="en-US" sz="1200" dirty="0" err="1"/>
              <a:t>onStartCommand</a:t>
            </a:r>
            <a:r>
              <a:rPr lang="en-US" sz="1200" dirty="0"/>
              <a:t>(). It is not necessary to override it if you want to create a Bound Service. </a:t>
            </a:r>
          </a:p>
          <a:p>
            <a:pPr>
              <a:lnSpc>
                <a:spcPct val="150000"/>
              </a:lnSpc>
              <a:spcBef>
                <a:spcPts val="0"/>
              </a:spcBef>
            </a:pPr>
            <a:endParaRPr lang="en-US" sz="1200" dirty="0"/>
          </a:p>
          <a:p>
            <a:pPr>
              <a:lnSpc>
                <a:spcPct val="150000"/>
              </a:lnSpc>
              <a:spcBef>
                <a:spcPts val="0"/>
              </a:spcBef>
            </a:pPr>
            <a:r>
              <a:rPr lang="en-US" sz="1200" dirty="0"/>
              <a:t> </a:t>
            </a:r>
            <a:r>
              <a:rPr lang="en-US" sz="1200" b="1" dirty="0" err="1"/>
              <a:t>onBind</a:t>
            </a:r>
            <a:r>
              <a:rPr lang="en-US" sz="1200" dirty="0"/>
              <a:t>(): abstract method that must return a </a:t>
            </a:r>
            <a:r>
              <a:rPr lang="en-US" sz="1200" dirty="0" err="1"/>
              <a:t>IBinder</a:t>
            </a:r>
            <a:r>
              <a:rPr lang="en-US" sz="1200" dirty="0"/>
              <a:t> to retrieve the instance of the Service. If you do not want to create a </a:t>
            </a:r>
            <a:r>
              <a:rPr lang="en-US" sz="1200" dirty="0" err="1"/>
              <a:t>BoundService</a:t>
            </a:r>
            <a:r>
              <a:rPr lang="en-US" sz="1200" dirty="0"/>
              <a:t> this method must return null. </a:t>
            </a:r>
          </a:p>
          <a:p>
            <a:pPr>
              <a:lnSpc>
                <a:spcPct val="150000"/>
              </a:lnSpc>
              <a:spcBef>
                <a:spcPts val="0"/>
              </a:spcBef>
            </a:pPr>
            <a:endParaRPr lang="en-US" sz="1200" dirty="0"/>
          </a:p>
          <a:p>
            <a:pPr>
              <a:lnSpc>
                <a:spcPct val="150000"/>
              </a:lnSpc>
              <a:spcBef>
                <a:spcPts val="0"/>
              </a:spcBef>
            </a:pPr>
            <a:r>
              <a:rPr lang="en-US" sz="1200" b="1" dirty="0" err="1"/>
              <a:t>onCreate</a:t>
            </a:r>
            <a:r>
              <a:rPr lang="en-US" sz="1200" dirty="0"/>
              <a:t>(): first creation callback method. </a:t>
            </a:r>
          </a:p>
          <a:p>
            <a:pPr>
              <a:lnSpc>
                <a:spcPct val="150000"/>
              </a:lnSpc>
              <a:spcBef>
                <a:spcPts val="0"/>
              </a:spcBef>
            </a:pPr>
            <a:endParaRPr lang="en-US" sz="1200" dirty="0"/>
          </a:p>
          <a:p>
            <a:pPr>
              <a:lnSpc>
                <a:spcPct val="150000"/>
              </a:lnSpc>
              <a:spcBef>
                <a:spcPts val="0"/>
              </a:spcBef>
            </a:pPr>
            <a:r>
              <a:rPr lang="en-US" sz="1200" b="1" dirty="0" err="1"/>
              <a:t>onDestroy</a:t>
            </a:r>
            <a:r>
              <a:rPr lang="en-US" sz="1200" dirty="0"/>
              <a:t>(): last lifecycle method used to free resources. </a:t>
            </a:r>
            <a:endParaRPr lang="en" sz="12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7</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3275346521"/>
      </p:ext>
    </p:extLst>
  </p:cSld>
  <p:clrMapOvr>
    <a:masterClrMapping/>
  </p:clrMapOvr>
  <p:transition>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Using 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400" dirty="0"/>
              <a:t>Like all other main components, services should also be declared in the manifest file.</a:t>
            </a:r>
            <a:endParaRPr lang="en" sz="14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pic>
        <p:nvPicPr>
          <p:cNvPr id="2" name="Picture 1">
            <a:extLst>
              <a:ext uri="{FF2B5EF4-FFF2-40B4-BE49-F238E27FC236}">
                <a16:creationId xmlns:a16="http://schemas.microsoft.com/office/drawing/2014/main" id="{FFF0334A-C48A-C246-AEAF-759D58A91F59}"/>
              </a:ext>
            </a:extLst>
          </p:cNvPr>
          <p:cNvPicPr>
            <a:picLocks noChangeAspect="1"/>
          </p:cNvPicPr>
          <p:nvPr/>
        </p:nvPicPr>
        <p:blipFill>
          <a:blip r:embed="rId4"/>
          <a:stretch>
            <a:fillRect/>
          </a:stretch>
        </p:blipFill>
        <p:spPr>
          <a:xfrm>
            <a:off x="3303524" y="1794002"/>
            <a:ext cx="4902200" cy="1092200"/>
          </a:xfrm>
          <a:prstGeom prst="rect">
            <a:avLst/>
          </a:prstGeom>
        </p:spPr>
      </p:pic>
    </p:spTree>
    <p:extLst>
      <p:ext uri="{BB962C8B-B14F-4D97-AF65-F5344CB8AC3E}">
        <p14:creationId xmlns:p14="http://schemas.microsoft.com/office/powerpoint/2010/main" val="2435574941"/>
      </p:ext>
    </p:extLst>
  </p:cSld>
  <p:clrMapOvr>
    <a:masterClrMapping/>
  </p:clrMapOvr>
  <p:transition>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Shape 4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lvl="0"/>
            <a:r>
              <a:rPr lang="en" sz="2800" dirty="0"/>
              <a:t>Using Service</a:t>
            </a:r>
            <a:endParaRPr sz="2800" b="1" dirty="0"/>
          </a:p>
        </p:txBody>
      </p:sp>
      <p:sp>
        <p:nvSpPr>
          <p:cNvPr id="424" name="Shape 424"/>
          <p:cNvSpPr txBox="1">
            <a:spLocks noGrp="1"/>
          </p:cNvSpPr>
          <p:nvPr>
            <p:ph type="body" idx="1"/>
          </p:nvPr>
        </p:nvSpPr>
        <p:spPr>
          <a:xfrm>
            <a:off x="2825684" y="559475"/>
            <a:ext cx="5292300" cy="3430634"/>
          </a:xfrm>
          <a:prstGeom prst="rect">
            <a:avLst/>
          </a:prstGeom>
        </p:spPr>
        <p:txBody>
          <a:bodyPr spcFirstLastPara="1" wrap="square" lIns="91425" tIns="91425" rIns="91425" bIns="91425" anchor="t" anchorCtr="0">
            <a:noAutofit/>
          </a:bodyPr>
          <a:lstStyle/>
          <a:p>
            <a:pPr lvl="0">
              <a:lnSpc>
                <a:spcPct val="150000"/>
              </a:lnSpc>
              <a:spcBef>
                <a:spcPts val="0"/>
              </a:spcBef>
            </a:pPr>
            <a:r>
              <a:rPr lang="en-US" sz="1100" dirty="0"/>
              <a:t>A </a:t>
            </a:r>
            <a:r>
              <a:rPr lang="en-US" sz="1100" dirty="0" err="1"/>
              <a:t>StartedService</a:t>
            </a:r>
            <a:r>
              <a:rPr lang="en-US" sz="1100" dirty="0"/>
              <a:t> starts with the call to </a:t>
            </a:r>
            <a:r>
              <a:rPr lang="en-US" sz="1100" dirty="0" err="1"/>
              <a:t>StartService</a:t>
            </a:r>
            <a:r>
              <a:rPr lang="en-US" sz="1100" dirty="0"/>
              <a:t> (). </a:t>
            </a:r>
          </a:p>
          <a:p>
            <a:pPr lvl="0">
              <a:lnSpc>
                <a:spcPct val="150000"/>
              </a:lnSpc>
              <a:spcBef>
                <a:spcPts val="0"/>
              </a:spcBef>
            </a:pPr>
            <a:r>
              <a:rPr lang="en-US" sz="1100" dirty="0"/>
              <a:t>To close a </a:t>
            </a:r>
            <a:r>
              <a:rPr lang="en-US" sz="1100" dirty="0" err="1"/>
              <a:t>StartedService</a:t>
            </a:r>
            <a:r>
              <a:rPr lang="en-US" sz="1100" dirty="0"/>
              <a:t> call </a:t>
            </a:r>
            <a:r>
              <a:rPr lang="en-US" sz="1100" dirty="0" err="1"/>
              <a:t>StopService</a:t>
            </a:r>
            <a:r>
              <a:rPr lang="en-US" sz="1100" dirty="0"/>
              <a:t>() from the outside or </a:t>
            </a:r>
            <a:r>
              <a:rPr lang="en-US" sz="1100" dirty="0" err="1"/>
              <a:t>Service.stopSelf</a:t>
            </a:r>
            <a:r>
              <a:rPr lang="en-US" sz="1100" dirty="0"/>
              <a:t> () internally when the operation is finished. </a:t>
            </a:r>
          </a:p>
          <a:p>
            <a:pPr lvl="0">
              <a:lnSpc>
                <a:spcPct val="150000"/>
              </a:lnSpc>
              <a:spcBef>
                <a:spcPts val="0"/>
              </a:spcBef>
            </a:pPr>
            <a:r>
              <a:rPr lang="en-US" sz="1100" dirty="0"/>
              <a:t>There are 2 classes to create a Started Service:</a:t>
            </a:r>
          </a:p>
          <a:p>
            <a:pPr lvl="1">
              <a:lnSpc>
                <a:spcPct val="150000"/>
              </a:lnSpc>
              <a:spcBef>
                <a:spcPts val="0"/>
              </a:spcBef>
            </a:pPr>
            <a:r>
              <a:rPr lang="en-US" sz="1100" b="1" dirty="0"/>
              <a:t>Service</a:t>
            </a:r>
            <a:r>
              <a:rPr lang="en-US" sz="1100" dirty="0"/>
              <a:t>:</a:t>
            </a:r>
          </a:p>
          <a:p>
            <a:pPr lvl="2">
              <a:lnSpc>
                <a:spcPct val="150000"/>
              </a:lnSpc>
              <a:spcBef>
                <a:spcPts val="0"/>
              </a:spcBef>
            </a:pPr>
            <a:r>
              <a:rPr lang="en-US" sz="1100" dirty="0"/>
              <a:t> it is the class that all the Services extend. You need to create a </a:t>
            </a:r>
            <a:r>
              <a:rPr lang="en-US" sz="1100" dirty="0" err="1"/>
              <a:t>WorkerThread</a:t>
            </a:r>
            <a:r>
              <a:rPr lang="en-US" sz="1100" dirty="0"/>
              <a:t> because all the service is performed in the Main Thread and this could block the GUI of any Activity in the foreground on the same process. It can handle multiple simultaneous requests. </a:t>
            </a:r>
          </a:p>
          <a:p>
            <a:pPr lvl="1">
              <a:lnSpc>
                <a:spcPct val="150000"/>
              </a:lnSpc>
              <a:spcBef>
                <a:spcPts val="0"/>
              </a:spcBef>
            </a:pPr>
            <a:r>
              <a:rPr lang="en-US" sz="1100" b="1" dirty="0" err="1"/>
              <a:t>IntentService</a:t>
            </a:r>
            <a:r>
              <a:rPr lang="en-US" sz="1100" dirty="0"/>
              <a:t>: </a:t>
            </a:r>
          </a:p>
          <a:p>
            <a:pPr lvl="2">
              <a:lnSpc>
                <a:spcPct val="150000"/>
              </a:lnSpc>
              <a:spcBef>
                <a:spcPts val="0"/>
              </a:spcBef>
            </a:pPr>
            <a:r>
              <a:rPr lang="en-US" sz="1100" dirty="0"/>
              <a:t>specialization of Service that handles each request in a </a:t>
            </a:r>
            <a:r>
              <a:rPr lang="en-US" sz="1100" dirty="0" err="1"/>
              <a:t>WorkerThread</a:t>
            </a:r>
            <a:r>
              <a:rPr lang="en-US" sz="1100" dirty="0"/>
              <a:t>. It is the best choice to handle requests in series. </a:t>
            </a:r>
            <a:endParaRPr lang="en" sz="1100" dirty="0"/>
          </a:p>
        </p:txBody>
      </p:sp>
      <p:sp>
        <p:nvSpPr>
          <p:cNvPr id="425" name="Shape 4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9</a:t>
            </a:fld>
            <a:endParaRPr/>
          </a:p>
        </p:txBody>
      </p:sp>
      <p:pic>
        <p:nvPicPr>
          <p:cNvPr id="3" name="Picture 2">
            <a:extLst>
              <a:ext uri="{FF2B5EF4-FFF2-40B4-BE49-F238E27FC236}">
                <a16:creationId xmlns:a16="http://schemas.microsoft.com/office/drawing/2014/main" id="{FA677063-3556-CB47-BDF3-07DBCB5BEA54}"/>
              </a:ext>
            </a:extLst>
          </p:cNvPr>
          <p:cNvPicPr>
            <a:picLocks noChangeAspect="1"/>
          </p:cNvPicPr>
          <p:nvPr/>
        </p:nvPicPr>
        <p:blipFill>
          <a:blip r:embed="rId3"/>
          <a:stretch>
            <a:fillRect/>
          </a:stretch>
        </p:blipFill>
        <p:spPr>
          <a:xfrm>
            <a:off x="8021476" y="4300700"/>
            <a:ext cx="788499" cy="924910"/>
          </a:xfrm>
          <a:prstGeom prst="rect">
            <a:avLst/>
          </a:prstGeom>
        </p:spPr>
      </p:pic>
    </p:spTree>
    <p:extLst>
      <p:ext uri="{BB962C8B-B14F-4D97-AF65-F5344CB8AC3E}">
        <p14:creationId xmlns:p14="http://schemas.microsoft.com/office/powerpoint/2010/main" val="3945631023"/>
      </p:ext>
    </p:extLst>
  </p:cSld>
  <p:clrMapOvr>
    <a:masterClrMapping/>
  </p:clrMapOvr>
  <p:transition>
    <p:wipe/>
  </p:transition>
</p:sld>
</file>

<file path=ppt/theme/theme1.xml><?xml version="1.0" encoding="utf-8"?>
<a:theme xmlns:a="http://schemas.openxmlformats.org/drawingml/2006/main" name="Kent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829</TotalTime>
  <Words>596</Words>
  <Application>Microsoft Macintosh PowerPoint</Application>
  <PresentationFormat>On-screen Show (16:9)</PresentationFormat>
  <Paragraphs>77</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Roboto Slab Light</vt:lpstr>
      <vt:lpstr>Arial</vt:lpstr>
      <vt:lpstr>Lato Light</vt:lpstr>
      <vt:lpstr>Kent template</vt:lpstr>
      <vt:lpstr>Android  App  Development  Session 8</vt:lpstr>
      <vt:lpstr>Contents</vt:lpstr>
      <vt:lpstr>Android Building Blocks</vt:lpstr>
      <vt:lpstr>Service</vt:lpstr>
      <vt:lpstr>Service Lifecycle</vt:lpstr>
      <vt:lpstr>Creating a Service</vt:lpstr>
      <vt:lpstr>Service</vt:lpstr>
      <vt:lpstr>Using Service</vt:lpstr>
      <vt:lpstr>Using Service</vt:lpstr>
      <vt:lpstr>Service</vt:lpstr>
      <vt:lpstr>Using Service</vt:lpstr>
      <vt:lpstr>Intent Service</vt:lpstr>
      <vt:lpstr>Intent Service</vt:lpstr>
      <vt:lpstr>Bound Service</vt:lpstr>
      <vt:lpstr>Bound Service</vt:lpstr>
      <vt:lpstr>References</vt:lpstr>
      <vt:lpstr>Thanks!</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App  Development  Session 1</dc:title>
  <cp:lastModifiedBy>Microsoft Office User</cp:lastModifiedBy>
  <cp:revision>51</cp:revision>
  <dcterms:modified xsi:type="dcterms:W3CDTF">2018-08-19T17:52:06Z</dcterms:modified>
</cp:coreProperties>
</file>